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2" r:id="rId6"/>
    <p:sldId id="260" r:id="rId7"/>
    <p:sldId id="271" r:id="rId8"/>
    <p:sldId id="261" r:id="rId9"/>
    <p:sldId id="262" r:id="rId10"/>
    <p:sldId id="263" r:id="rId11"/>
    <p:sldId id="264" r:id="rId12"/>
    <p:sldId id="273" r:id="rId13"/>
    <p:sldId id="267" r:id="rId14"/>
    <p:sldId id="266" r:id="rId15"/>
    <p:sldId id="269" r:id="rId16"/>
    <p:sldId id="270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6" autoAdjust="0"/>
    <p:restoredTop sz="94660"/>
  </p:normalViewPr>
  <p:slideViewPr>
    <p:cSldViewPr>
      <p:cViewPr varScale="1">
        <p:scale>
          <a:sx n="69" d="100"/>
          <a:sy n="69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1EB5C1-5558-442E-9C94-5D93AC25AD54}" type="doc">
      <dgm:prSet loTypeId="urn:microsoft.com/office/officeart/2005/8/layout/vList4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FBE8293-707C-4732-A2DD-B1A68EE0177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Гуманизация образования</a:t>
          </a:r>
          <a:endParaRPr lang="ru-RU" dirty="0">
            <a:solidFill>
              <a:schemeClr val="tx1"/>
            </a:solidFill>
          </a:endParaRPr>
        </a:p>
      </dgm:t>
    </dgm:pt>
    <dgm:pt modelId="{0D7B6EF3-FC41-460E-B782-9231F4D130A5}" type="parTrans" cxnId="{3FE88A93-4B48-4982-A17F-810488167558}">
      <dgm:prSet/>
      <dgm:spPr/>
      <dgm:t>
        <a:bodyPr/>
        <a:lstStyle/>
        <a:p>
          <a:endParaRPr lang="ru-RU"/>
        </a:p>
      </dgm:t>
    </dgm:pt>
    <dgm:pt modelId="{2D97CA4A-8D30-4669-A138-8BDA19E07AC5}" type="sibTrans" cxnId="{3FE88A93-4B48-4982-A17F-810488167558}">
      <dgm:prSet/>
      <dgm:spPr/>
      <dgm:t>
        <a:bodyPr/>
        <a:lstStyle/>
        <a:p>
          <a:endParaRPr lang="ru-RU"/>
        </a:p>
      </dgm:t>
    </dgm:pt>
    <dgm:pt modelId="{AB221482-4DF5-4884-8B3D-DD85AF2B0FD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это процесс, направленный на развитие личности как субъекта творческой деятельности и является ключевым компонентом нового педагогического мышления, сфокусированного вокруг идеи развития личности. </a:t>
          </a:r>
          <a:endParaRPr lang="ru-RU" dirty="0">
            <a:solidFill>
              <a:schemeClr val="tx1"/>
            </a:solidFill>
          </a:endParaRPr>
        </a:p>
      </dgm:t>
    </dgm:pt>
    <dgm:pt modelId="{8B785032-09BE-41F5-AF8B-3C266A184802}" type="parTrans" cxnId="{789B7E6B-7178-49A4-9BB8-9027EFD52537}">
      <dgm:prSet/>
      <dgm:spPr/>
      <dgm:t>
        <a:bodyPr/>
        <a:lstStyle/>
        <a:p>
          <a:endParaRPr lang="ru-RU"/>
        </a:p>
      </dgm:t>
    </dgm:pt>
    <dgm:pt modelId="{5A87855E-2F48-4149-9052-32C71928368B}" type="sibTrans" cxnId="{789B7E6B-7178-49A4-9BB8-9027EFD52537}">
      <dgm:prSet/>
      <dgm:spPr/>
      <dgm:t>
        <a:bodyPr/>
        <a:lstStyle/>
        <a:p>
          <a:endParaRPr lang="ru-RU"/>
        </a:p>
      </dgm:t>
    </dgm:pt>
    <dgm:pt modelId="{925D68C6-DE99-4D7D-99DA-9F0C66884D8C}" type="pres">
      <dgm:prSet presAssocID="{541EB5C1-5558-442E-9C94-5D93AC25AD5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300862-1D4D-48FF-A424-D58BF6C3D818}" type="pres">
      <dgm:prSet presAssocID="{4FBE8293-707C-4732-A2DD-B1A68EE01778}" presName="comp" presStyleCnt="0"/>
      <dgm:spPr/>
      <dgm:t>
        <a:bodyPr/>
        <a:lstStyle/>
        <a:p>
          <a:endParaRPr lang="ru-RU"/>
        </a:p>
      </dgm:t>
    </dgm:pt>
    <dgm:pt modelId="{EF4DC0AC-5A39-4E7B-B409-7FDBE1E7D1BC}" type="pres">
      <dgm:prSet presAssocID="{4FBE8293-707C-4732-A2DD-B1A68EE01778}" presName="box" presStyleLbl="node1" presStyleIdx="0" presStyleCnt="1"/>
      <dgm:spPr/>
      <dgm:t>
        <a:bodyPr/>
        <a:lstStyle/>
        <a:p>
          <a:endParaRPr lang="ru-RU"/>
        </a:p>
      </dgm:t>
    </dgm:pt>
    <dgm:pt modelId="{4B3EB5AB-B694-4244-82A6-F991832C7DE4}" type="pres">
      <dgm:prSet presAssocID="{4FBE8293-707C-4732-A2DD-B1A68EE01778}" presName="img" presStyleLbl="fgImgPlace1" presStyleIdx="0" presStyleCnt="1" custScaleX="113532" custScaleY="617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96A84A6-2A64-424A-B156-C202865F7678}" type="pres">
      <dgm:prSet presAssocID="{4FBE8293-707C-4732-A2DD-B1A68EE01778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E88A93-4B48-4982-A17F-810488167558}" srcId="{541EB5C1-5558-442E-9C94-5D93AC25AD54}" destId="{4FBE8293-707C-4732-A2DD-B1A68EE01778}" srcOrd="0" destOrd="0" parTransId="{0D7B6EF3-FC41-460E-B782-9231F4D130A5}" sibTransId="{2D97CA4A-8D30-4669-A138-8BDA19E07AC5}"/>
    <dgm:cxn modelId="{E13A9B76-70FB-497D-8A9C-BDF4F4F25D6B}" type="presOf" srcId="{4FBE8293-707C-4732-A2DD-B1A68EE01778}" destId="{EF4DC0AC-5A39-4E7B-B409-7FDBE1E7D1BC}" srcOrd="0" destOrd="0" presId="urn:microsoft.com/office/officeart/2005/8/layout/vList4"/>
    <dgm:cxn modelId="{810B0391-C67B-45B5-8FD1-DCA5CF2B6B0E}" type="presOf" srcId="{4FBE8293-707C-4732-A2DD-B1A68EE01778}" destId="{A96A84A6-2A64-424A-B156-C202865F7678}" srcOrd="1" destOrd="0" presId="urn:microsoft.com/office/officeart/2005/8/layout/vList4"/>
    <dgm:cxn modelId="{56E7CFBA-14A0-40BF-BBFA-C9782D9165D4}" type="presOf" srcId="{AB221482-4DF5-4884-8B3D-DD85AF2B0FD3}" destId="{A96A84A6-2A64-424A-B156-C202865F7678}" srcOrd="1" destOrd="1" presId="urn:microsoft.com/office/officeart/2005/8/layout/vList4"/>
    <dgm:cxn modelId="{CF4B35D4-7BDA-491C-B0B0-96584C88C3FD}" type="presOf" srcId="{541EB5C1-5558-442E-9C94-5D93AC25AD54}" destId="{925D68C6-DE99-4D7D-99DA-9F0C66884D8C}" srcOrd="0" destOrd="0" presId="urn:microsoft.com/office/officeart/2005/8/layout/vList4"/>
    <dgm:cxn modelId="{6AF293BE-A24E-475B-A720-18E28C5B7A64}" type="presOf" srcId="{AB221482-4DF5-4884-8B3D-DD85AF2B0FD3}" destId="{EF4DC0AC-5A39-4E7B-B409-7FDBE1E7D1BC}" srcOrd="0" destOrd="1" presId="urn:microsoft.com/office/officeart/2005/8/layout/vList4"/>
    <dgm:cxn modelId="{789B7E6B-7178-49A4-9BB8-9027EFD52537}" srcId="{4FBE8293-707C-4732-A2DD-B1A68EE01778}" destId="{AB221482-4DF5-4884-8B3D-DD85AF2B0FD3}" srcOrd="0" destOrd="0" parTransId="{8B785032-09BE-41F5-AF8B-3C266A184802}" sibTransId="{5A87855E-2F48-4149-9052-32C71928368B}"/>
    <dgm:cxn modelId="{E749452F-5E36-400A-BB76-31538DE26083}" type="presParOf" srcId="{925D68C6-DE99-4D7D-99DA-9F0C66884D8C}" destId="{A5300862-1D4D-48FF-A424-D58BF6C3D818}" srcOrd="0" destOrd="0" presId="urn:microsoft.com/office/officeart/2005/8/layout/vList4"/>
    <dgm:cxn modelId="{724165D1-C58E-4ECF-80AF-0AC09C5B69B1}" type="presParOf" srcId="{A5300862-1D4D-48FF-A424-D58BF6C3D818}" destId="{EF4DC0AC-5A39-4E7B-B409-7FDBE1E7D1BC}" srcOrd="0" destOrd="0" presId="urn:microsoft.com/office/officeart/2005/8/layout/vList4"/>
    <dgm:cxn modelId="{4F677FB2-B592-439C-99BE-B9449676D9D5}" type="presParOf" srcId="{A5300862-1D4D-48FF-A424-D58BF6C3D818}" destId="{4B3EB5AB-B694-4244-82A6-F991832C7DE4}" srcOrd="1" destOrd="0" presId="urn:microsoft.com/office/officeart/2005/8/layout/vList4"/>
    <dgm:cxn modelId="{A645384A-8950-407E-B5CF-1C8162F43945}" type="presParOf" srcId="{A5300862-1D4D-48FF-A424-D58BF6C3D818}" destId="{A96A84A6-2A64-424A-B156-C202865F767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1EB5C1-5558-442E-9C94-5D93AC25AD54}" type="doc">
      <dgm:prSet loTypeId="urn:microsoft.com/office/officeart/2005/8/layout/vList4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FBE8293-707C-4732-A2DD-B1A68EE0177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Демократизация образования</a:t>
          </a:r>
          <a:endParaRPr lang="ru-RU" dirty="0">
            <a:solidFill>
              <a:schemeClr val="tx1"/>
            </a:solidFill>
          </a:endParaRPr>
        </a:p>
      </dgm:t>
    </dgm:pt>
    <dgm:pt modelId="{0D7B6EF3-FC41-460E-B782-9231F4D130A5}" type="parTrans" cxnId="{3FE88A93-4B48-4982-A17F-810488167558}">
      <dgm:prSet/>
      <dgm:spPr/>
      <dgm:t>
        <a:bodyPr/>
        <a:lstStyle/>
        <a:p>
          <a:endParaRPr lang="ru-RU"/>
        </a:p>
      </dgm:t>
    </dgm:pt>
    <dgm:pt modelId="{2D97CA4A-8D30-4669-A138-8BDA19E07AC5}" type="sibTrans" cxnId="{3FE88A93-4B48-4982-A17F-810488167558}">
      <dgm:prSet/>
      <dgm:spPr/>
      <dgm:t>
        <a:bodyPr/>
        <a:lstStyle/>
        <a:p>
          <a:endParaRPr lang="ru-RU"/>
        </a:p>
      </dgm:t>
    </dgm:pt>
    <dgm:pt modelId="{AB221482-4DF5-4884-8B3D-DD85AF2B0FD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связывается с расширением прав и полномочий участников образовательного процесса, направленностью на удовлетворение индивидуальных потребностей и запросов субъектов.</a:t>
          </a:r>
          <a:r>
            <a:rPr lang="ru-RU" dirty="0" smtClean="0"/>
            <a:t> </a:t>
          </a:r>
          <a:endParaRPr lang="ru-RU" dirty="0"/>
        </a:p>
      </dgm:t>
    </dgm:pt>
    <dgm:pt modelId="{5A87855E-2F48-4149-9052-32C71928368B}" type="sibTrans" cxnId="{789B7E6B-7178-49A4-9BB8-9027EFD52537}">
      <dgm:prSet/>
      <dgm:spPr/>
      <dgm:t>
        <a:bodyPr/>
        <a:lstStyle/>
        <a:p>
          <a:endParaRPr lang="ru-RU"/>
        </a:p>
      </dgm:t>
    </dgm:pt>
    <dgm:pt modelId="{8B785032-09BE-41F5-AF8B-3C266A184802}" type="parTrans" cxnId="{789B7E6B-7178-49A4-9BB8-9027EFD52537}">
      <dgm:prSet/>
      <dgm:spPr/>
      <dgm:t>
        <a:bodyPr/>
        <a:lstStyle/>
        <a:p>
          <a:endParaRPr lang="ru-RU"/>
        </a:p>
      </dgm:t>
    </dgm:pt>
    <dgm:pt modelId="{925D68C6-DE99-4D7D-99DA-9F0C66884D8C}" type="pres">
      <dgm:prSet presAssocID="{541EB5C1-5558-442E-9C94-5D93AC25AD5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300862-1D4D-48FF-A424-D58BF6C3D818}" type="pres">
      <dgm:prSet presAssocID="{4FBE8293-707C-4732-A2DD-B1A68EE01778}" presName="comp" presStyleCnt="0"/>
      <dgm:spPr/>
      <dgm:t>
        <a:bodyPr/>
        <a:lstStyle/>
        <a:p>
          <a:endParaRPr lang="ru-RU"/>
        </a:p>
      </dgm:t>
    </dgm:pt>
    <dgm:pt modelId="{EF4DC0AC-5A39-4E7B-B409-7FDBE1E7D1BC}" type="pres">
      <dgm:prSet presAssocID="{4FBE8293-707C-4732-A2DD-B1A68EE01778}" presName="box" presStyleLbl="node1" presStyleIdx="0" presStyleCnt="1"/>
      <dgm:spPr/>
      <dgm:t>
        <a:bodyPr/>
        <a:lstStyle/>
        <a:p>
          <a:endParaRPr lang="ru-RU"/>
        </a:p>
      </dgm:t>
    </dgm:pt>
    <dgm:pt modelId="{4B3EB5AB-B694-4244-82A6-F991832C7DE4}" type="pres">
      <dgm:prSet presAssocID="{4FBE8293-707C-4732-A2DD-B1A68EE01778}" presName="img" presStyleLbl="fgImgPlace1" presStyleIdx="0" presStyleCnt="1" custScaleY="63512" custLinFactNeighborX="-2608" custLinFactNeighborY="437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96A84A6-2A64-424A-B156-C202865F7678}" type="pres">
      <dgm:prSet presAssocID="{4FBE8293-707C-4732-A2DD-B1A68EE01778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53EB10-813F-40AC-85D2-87DBF3CA7454}" type="presOf" srcId="{AB221482-4DF5-4884-8B3D-DD85AF2B0FD3}" destId="{EF4DC0AC-5A39-4E7B-B409-7FDBE1E7D1BC}" srcOrd="0" destOrd="1" presId="urn:microsoft.com/office/officeart/2005/8/layout/vList4"/>
    <dgm:cxn modelId="{746CC8F3-4395-490F-9074-85BCF42FB9A2}" type="presOf" srcId="{4FBE8293-707C-4732-A2DD-B1A68EE01778}" destId="{A96A84A6-2A64-424A-B156-C202865F7678}" srcOrd="1" destOrd="0" presId="urn:microsoft.com/office/officeart/2005/8/layout/vList4"/>
    <dgm:cxn modelId="{3FE88A93-4B48-4982-A17F-810488167558}" srcId="{541EB5C1-5558-442E-9C94-5D93AC25AD54}" destId="{4FBE8293-707C-4732-A2DD-B1A68EE01778}" srcOrd="0" destOrd="0" parTransId="{0D7B6EF3-FC41-460E-B782-9231F4D130A5}" sibTransId="{2D97CA4A-8D30-4669-A138-8BDA19E07AC5}"/>
    <dgm:cxn modelId="{C569BB66-F150-4AC3-BB89-7A5F7F5EC00A}" type="presOf" srcId="{AB221482-4DF5-4884-8B3D-DD85AF2B0FD3}" destId="{A96A84A6-2A64-424A-B156-C202865F7678}" srcOrd="1" destOrd="1" presId="urn:microsoft.com/office/officeart/2005/8/layout/vList4"/>
    <dgm:cxn modelId="{ED0DEC34-0B37-42FB-94BF-BC3467122AB2}" type="presOf" srcId="{541EB5C1-5558-442E-9C94-5D93AC25AD54}" destId="{925D68C6-DE99-4D7D-99DA-9F0C66884D8C}" srcOrd="0" destOrd="0" presId="urn:microsoft.com/office/officeart/2005/8/layout/vList4"/>
    <dgm:cxn modelId="{68F7F415-80C5-4B2A-9F60-24AA9B2FEAD5}" type="presOf" srcId="{4FBE8293-707C-4732-A2DD-B1A68EE01778}" destId="{EF4DC0AC-5A39-4E7B-B409-7FDBE1E7D1BC}" srcOrd="0" destOrd="0" presId="urn:microsoft.com/office/officeart/2005/8/layout/vList4"/>
    <dgm:cxn modelId="{789B7E6B-7178-49A4-9BB8-9027EFD52537}" srcId="{4FBE8293-707C-4732-A2DD-B1A68EE01778}" destId="{AB221482-4DF5-4884-8B3D-DD85AF2B0FD3}" srcOrd="0" destOrd="0" parTransId="{8B785032-09BE-41F5-AF8B-3C266A184802}" sibTransId="{5A87855E-2F48-4149-9052-32C71928368B}"/>
    <dgm:cxn modelId="{43D5A736-A05C-4C08-8410-8F390006E9E8}" type="presParOf" srcId="{925D68C6-DE99-4D7D-99DA-9F0C66884D8C}" destId="{A5300862-1D4D-48FF-A424-D58BF6C3D818}" srcOrd="0" destOrd="0" presId="urn:microsoft.com/office/officeart/2005/8/layout/vList4"/>
    <dgm:cxn modelId="{707A9160-D514-4947-9351-BC6AF8293E16}" type="presParOf" srcId="{A5300862-1D4D-48FF-A424-D58BF6C3D818}" destId="{EF4DC0AC-5A39-4E7B-B409-7FDBE1E7D1BC}" srcOrd="0" destOrd="0" presId="urn:microsoft.com/office/officeart/2005/8/layout/vList4"/>
    <dgm:cxn modelId="{65B82A74-C765-406F-B360-383A45228D88}" type="presParOf" srcId="{A5300862-1D4D-48FF-A424-D58BF6C3D818}" destId="{4B3EB5AB-B694-4244-82A6-F991832C7DE4}" srcOrd="1" destOrd="0" presId="urn:microsoft.com/office/officeart/2005/8/layout/vList4"/>
    <dgm:cxn modelId="{976D907B-AB26-4DDC-A337-BF5D4C9673FE}" type="presParOf" srcId="{A5300862-1D4D-48FF-A424-D58BF6C3D818}" destId="{A96A84A6-2A64-424A-B156-C202865F767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1EB5C1-5558-442E-9C94-5D93AC25AD54}" type="doc">
      <dgm:prSet loTypeId="urn:microsoft.com/office/officeart/2005/8/layout/vList4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FBE8293-707C-4732-A2DD-B1A68EE0177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Диалог и взаимодействие культур</a:t>
          </a:r>
          <a:endParaRPr lang="ru-RU" dirty="0">
            <a:solidFill>
              <a:schemeClr val="tx1"/>
            </a:solidFill>
          </a:endParaRPr>
        </a:p>
      </dgm:t>
    </dgm:pt>
    <dgm:pt modelId="{0D7B6EF3-FC41-460E-B782-9231F4D130A5}" type="parTrans" cxnId="{3FE88A93-4B48-4982-A17F-810488167558}">
      <dgm:prSet/>
      <dgm:spPr/>
      <dgm:t>
        <a:bodyPr/>
        <a:lstStyle/>
        <a:p>
          <a:endParaRPr lang="ru-RU"/>
        </a:p>
      </dgm:t>
    </dgm:pt>
    <dgm:pt modelId="{2D97CA4A-8D30-4669-A138-8BDA19E07AC5}" type="sibTrans" cxnId="{3FE88A93-4B48-4982-A17F-810488167558}">
      <dgm:prSet/>
      <dgm:spPr/>
      <dgm:t>
        <a:bodyPr/>
        <a:lstStyle/>
        <a:p>
          <a:endParaRPr lang="ru-RU"/>
        </a:p>
      </dgm:t>
    </dgm:pt>
    <dgm:pt modelId="{AB221482-4DF5-4884-8B3D-DD85AF2B0FD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основополагающий принципом поликультурного образования</a:t>
          </a:r>
          <a:endParaRPr lang="ru-RU" dirty="0">
            <a:solidFill>
              <a:schemeClr val="tx1"/>
            </a:solidFill>
          </a:endParaRPr>
        </a:p>
      </dgm:t>
    </dgm:pt>
    <dgm:pt modelId="{8B785032-09BE-41F5-AF8B-3C266A184802}" type="parTrans" cxnId="{789B7E6B-7178-49A4-9BB8-9027EFD52537}">
      <dgm:prSet/>
      <dgm:spPr/>
      <dgm:t>
        <a:bodyPr/>
        <a:lstStyle/>
        <a:p>
          <a:endParaRPr lang="ru-RU"/>
        </a:p>
      </dgm:t>
    </dgm:pt>
    <dgm:pt modelId="{5A87855E-2F48-4149-9052-32C71928368B}" type="sibTrans" cxnId="{789B7E6B-7178-49A4-9BB8-9027EFD52537}">
      <dgm:prSet/>
      <dgm:spPr/>
      <dgm:t>
        <a:bodyPr/>
        <a:lstStyle/>
        <a:p>
          <a:endParaRPr lang="ru-RU"/>
        </a:p>
      </dgm:t>
    </dgm:pt>
    <dgm:pt modelId="{925D68C6-DE99-4D7D-99DA-9F0C66884D8C}" type="pres">
      <dgm:prSet presAssocID="{541EB5C1-5558-442E-9C94-5D93AC25AD5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300862-1D4D-48FF-A424-D58BF6C3D818}" type="pres">
      <dgm:prSet presAssocID="{4FBE8293-707C-4732-A2DD-B1A68EE01778}" presName="comp" presStyleCnt="0"/>
      <dgm:spPr/>
      <dgm:t>
        <a:bodyPr/>
        <a:lstStyle/>
        <a:p>
          <a:endParaRPr lang="ru-RU"/>
        </a:p>
      </dgm:t>
    </dgm:pt>
    <dgm:pt modelId="{EF4DC0AC-5A39-4E7B-B409-7FDBE1E7D1BC}" type="pres">
      <dgm:prSet presAssocID="{4FBE8293-707C-4732-A2DD-B1A68EE01778}" presName="box" presStyleLbl="node1" presStyleIdx="0" presStyleCnt="1"/>
      <dgm:spPr/>
      <dgm:t>
        <a:bodyPr/>
        <a:lstStyle/>
        <a:p>
          <a:endParaRPr lang="ru-RU"/>
        </a:p>
      </dgm:t>
    </dgm:pt>
    <dgm:pt modelId="{4B3EB5AB-B694-4244-82A6-F991832C7DE4}" type="pres">
      <dgm:prSet presAssocID="{4FBE8293-707C-4732-A2DD-B1A68EE01778}" presName="img" presStyleLbl="fgImgPlace1" presStyleIdx="0" presStyleCnt="1" custScaleY="617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96A84A6-2A64-424A-B156-C202865F7678}" type="pres">
      <dgm:prSet presAssocID="{4FBE8293-707C-4732-A2DD-B1A68EE01778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E88A93-4B48-4982-A17F-810488167558}" srcId="{541EB5C1-5558-442E-9C94-5D93AC25AD54}" destId="{4FBE8293-707C-4732-A2DD-B1A68EE01778}" srcOrd="0" destOrd="0" parTransId="{0D7B6EF3-FC41-460E-B782-9231F4D130A5}" sibTransId="{2D97CA4A-8D30-4669-A138-8BDA19E07AC5}"/>
    <dgm:cxn modelId="{C3690CDD-30F1-4D6C-B2F7-B7051E56024F}" type="presOf" srcId="{AB221482-4DF5-4884-8B3D-DD85AF2B0FD3}" destId="{EF4DC0AC-5A39-4E7B-B409-7FDBE1E7D1BC}" srcOrd="0" destOrd="1" presId="urn:microsoft.com/office/officeart/2005/8/layout/vList4"/>
    <dgm:cxn modelId="{636C539F-8AC0-4741-B7C3-DDA8BAF8EBA0}" type="presOf" srcId="{541EB5C1-5558-442E-9C94-5D93AC25AD54}" destId="{925D68C6-DE99-4D7D-99DA-9F0C66884D8C}" srcOrd="0" destOrd="0" presId="urn:microsoft.com/office/officeart/2005/8/layout/vList4"/>
    <dgm:cxn modelId="{42E41CFE-0BEE-403D-B68A-2D4002205BEC}" type="presOf" srcId="{AB221482-4DF5-4884-8B3D-DD85AF2B0FD3}" destId="{A96A84A6-2A64-424A-B156-C202865F7678}" srcOrd="1" destOrd="1" presId="urn:microsoft.com/office/officeart/2005/8/layout/vList4"/>
    <dgm:cxn modelId="{789B7E6B-7178-49A4-9BB8-9027EFD52537}" srcId="{4FBE8293-707C-4732-A2DD-B1A68EE01778}" destId="{AB221482-4DF5-4884-8B3D-DD85AF2B0FD3}" srcOrd="0" destOrd="0" parTransId="{8B785032-09BE-41F5-AF8B-3C266A184802}" sibTransId="{5A87855E-2F48-4149-9052-32C71928368B}"/>
    <dgm:cxn modelId="{CDA9C34F-9AFA-4C7A-AD99-470AD3716716}" type="presOf" srcId="{4FBE8293-707C-4732-A2DD-B1A68EE01778}" destId="{EF4DC0AC-5A39-4E7B-B409-7FDBE1E7D1BC}" srcOrd="0" destOrd="0" presId="urn:microsoft.com/office/officeart/2005/8/layout/vList4"/>
    <dgm:cxn modelId="{96605C60-F62D-419A-AE3D-85D26F18BFB2}" type="presOf" srcId="{4FBE8293-707C-4732-A2DD-B1A68EE01778}" destId="{A96A84A6-2A64-424A-B156-C202865F7678}" srcOrd="1" destOrd="0" presId="urn:microsoft.com/office/officeart/2005/8/layout/vList4"/>
    <dgm:cxn modelId="{8D7A8E38-7B64-42AA-9DD5-110FD75EF780}" type="presParOf" srcId="{925D68C6-DE99-4D7D-99DA-9F0C66884D8C}" destId="{A5300862-1D4D-48FF-A424-D58BF6C3D818}" srcOrd="0" destOrd="0" presId="urn:microsoft.com/office/officeart/2005/8/layout/vList4"/>
    <dgm:cxn modelId="{8CB1894A-446E-4BFF-AE0A-ABA1C50CEC49}" type="presParOf" srcId="{A5300862-1D4D-48FF-A424-D58BF6C3D818}" destId="{EF4DC0AC-5A39-4E7B-B409-7FDBE1E7D1BC}" srcOrd="0" destOrd="0" presId="urn:microsoft.com/office/officeart/2005/8/layout/vList4"/>
    <dgm:cxn modelId="{978BCA02-A509-4CD3-B0B4-64E7C81F5664}" type="presParOf" srcId="{A5300862-1D4D-48FF-A424-D58BF6C3D818}" destId="{4B3EB5AB-B694-4244-82A6-F991832C7DE4}" srcOrd="1" destOrd="0" presId="urn:microsoft.com/office/officeart/2005/8/layout/vList4"/>
    <dgm:cxn modelId="{6A094537-0197-4527-8361-A0A02B79C670}" type="presParOf" srcId="{A5300862-1D4D-48FF-A424-D58BF6C3D818}" destId="{A96A84A6-2A64-424A-B156-C202865F767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4DC0AC-5A39-4E7B-B409-7FDBE1E7D1BC}">
      <dsp:nvSpPr>
        <dsp:cNvPr id="0" name=""/>
        <dsp:cNvSpPr/>
      </dsp:nvSpPr>
      <dsp:spPr>
        <a:xfrm>
          <a:off x="0" y="0"/>
          <a:ext cx="8229600" cy="3412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tx1"/>
              </a:solidFill>
            </a:rPr>
            <a:t>Гуманизация образования</a:t>
          </a:r>
          <a:endParaRPr lang="ru-RU" sz="3300" kern="1200" dirty="0">
            <a:solidFill>
              <a:schemeClr val="tx1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solidFill>
                <a:schemeClr val="tx1"/>
              </a:solidFill>
            </a:rPr>
            <a:t>это процесс, направленный на развитие личности как субъекта творческой деятельности и является ключевым компонентом нового педагогического мышления, сфокусированного вокруг идеи развития личности. 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1987217" y="0"/>
        <a:ext cx="6242382" cy="3412976"/>
      </dsp:txXfrm>
    </dsp:sp>
    <dsp:sp modelId="{4B3EB5AB-B694-4244-82A6-F991832C7DE4}">
      <dsp:nvSpPr>
        <dsp:cNvPr id="0" name=""/>
        <dsp:cNvSpPr/>
      </dsp:nvSpPr>
      <dsp:spPr>
        <a:xfrm>
          <a:off x="229934" y="864097"/>
          <a:ext cx="1868645" cy="16847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4DC0AC-5A39-4E7B-B409-7FDBE1E7D1BC}">
      <dsp:nvSpPr>
        <dsp:cNvPr id="0" name=""/>
        <dsp:cNvSpPr/>
      </dsp:nvSpPr>
      <dsp:spPr>
        <a:xfrm>
          <a:off x="0" y="0"/>
          <a:ext cx="8229600" cy="3412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</a:rPr>
            <a:t>Демократизация образования</a:t>
          </a:r>
          <a:endParaRPr lang="ru-RU" sz="3600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chemeClr val="tx1"/>
              </a:solidFill>
            </a:rPr>
            <a:t>связывается с расширением прав и полномочий участников образовательного процесса, направленностью на удовлетворение индивидуальных потребностей и запросов субъектов.</a:t>
          </a:r>
          <a:r>
            <a:rPr lang="ru-RU" sz="2800" kern="1200" dirty="0" smtClean="0"/>
            <a:t> </a:t>
          </a:r>
          <a:endParaRPr lang="ru-RU" sz="2800" kern="1200" dirty="0"/>
        </a:p>
      </dsp:txBody>
      <dsp:txXfrm>
        <a:off x="1987217" y="0"/>
        <a:ext cx="6242382" cy="3412976"/>
      </dsp:txXfrm>
    </dsp:sp>
    <dsp:sp modelId="{4B3EB5AB-B694-4244-82A6-F991832C7DE4}">
      <dsp:nvSpPr>
        <dsp:cNvPr id="0" name=""/>
        <dsp:cNvSpPr/>
      </dsp:nvSpPr>
      <dsp:spPr>
        <a:xfrm>
          <a:off x="298372" y="958773"/>
          <a:ext cx="1645920" cy="17341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4DC0AC-5A39-4E7B-B409-7FDBE1E7D1BC}">
      <dsp:nvSpPr>
        <dsp:cNvPr id="0" name=""/>
        <dsp:cNvSpPr/>
      </dsp:nvSpPr>
      <dsp:spPr>
        <a:xfrm>
          <a:off x="0" y="0"/>
          <a:ext cx="8229600" cy="3412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chemeClr val="tx1"/>
              </a:solidFill>
            </a:rPr>
            <a:t>Диалог и взаимодействие культур</a:t>
          </a:r>
          <a:endParaRPr lang="ru-RU" sz="4400" kern="1200" dirty="0">
            <a:solidFill>
              <a:schemeClr val="tx1"/>
            </a:solidFill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>
              <a:solidFill>
                <a:schemeClr val="tx1"/>
              </a:solidFill>
            </a:rPr>
            <a:t>основополагающий принципом поликультурного образования</a:t>
          </a:r>
          <a:endParaRPr lang="ru-RU" sz="3400" kern="1200" dirty="0">
            <a:solidFill>
              <a:schemeClr val="tx1"/>
            </a:solidFill>
          </a:endParaRPr>
        </a:p>
      </dsp:txBody>
      <dsp:txXfrm>
        <a:off x="1987217" y="0"/>
        <a:ext cx="6242382" cy="3412976"/>
      </dsp:txXfrm>
    </dsp:sp>
    <dsp:sp modelId="{4B3EB5AB-B694-4244-82A6-F991832C7DE4}">
      <dsp:nvSpPr>
        <dsp:cNvPr id="0" name=""/>
        <dsp:cNvSpPr/>
      </dsp:nvSpPr>
      <dsp:spPr>
        <a:xfrm>
          <a:off x="341297" y="864097"/>
          <a:ext cx="1645920" cy="16847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C593E-A549-4D42-AE13-73459A70A667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DDA12-02B4-4D06-8BA5-1653921FE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1844824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Формирование межкультурной компетенции дошкольников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поликультурном образовательном пространстве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55576" y="476672"/>
            <a:ext cx="7772400" cy="780107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Информационно-методический отдел 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</a:rPr>
              <a:t>Управления образованием г.Казани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вид.jpg"/>
          <p:cNvPicPr>
            <a:picLocks noChangeAspect="1"/>
          </p:cNvPicPr>
          <p:nvPr/>
        </p:nvPicPr>
        <p:blipFill>
          <a:blip r:embed="rId2" cstate="print">
            <a:lum bright="20000" contrast="-30000"/>
          </a:blip>
          <a:srcRect t="19861" r="441" b="24884"/>
          <a:stretch>
            <a:fillRect/>
          </a:stretch>
        </p:blipFill>
        <p:spPr>
          <a:xfrm>
            <a:off x="323528" y="5273824"/>
            <a:ext cx="853472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приобщение к истокам национальной культуры народов Республики Татарстан, формирование у детей нравственности на основе национальной культуры, традиций и обычаев;</a:t>
            </a:r>
          </a:p>
          <a:p>
            <a:pPr lvl="0"/>
            <a:r>
              <a:rPr lang="ru-RU" dirty="0" smtClean="0"/>
              <a:t>предоставление детям возможности обучения и воспитания на родном языке; изучение русского и татарского языка как средства общения;</a:t>
            </a:r>
          </a:p>
          <a:p>
            <a:pPr lvl="0"/>
            <a:r>
              <a:rPr lang="ru-RU" dirty="0" smtClean="0"/>
              <a:t>формирование основ поликультурной личности, расширение знаний детей о родном крае, России и мире.</a:t>
            </a:r>
          </a:p>
          <a:p>
            <a:endParaRPr lang="ru-RU" dirty="0"/>
          </a:p>
        </p:txBody>
      </p:sp>
      <p:pic>
        <p:nvPicPr>
          <p:cNvPr id="4" name="Рисунок 3" descr="вид.jpg"/>
          <p:cNvPicPr>
            <a:picLocks noChangeAspect="1"/>
          </p:cNvPicPr>
          <p:nvPr/>
        </p:nvPicPr>
        <p:blipFill>
          <a:blip r:embed="rId2" cstate="print">
            <a:lum bright="20000" contrast="-30000"/>
          </a:blip>
          <a:srcRect t="19861" r="441" b="24884"/>
          <a:stretch>
            <a:fillRect/>
          </a:stretch>
        </p:blipFill>
        <p:spPr>
          <a:xfrm>
            <a:off x="323528" y="5273824"/>
            <a:ext cx="853472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д.jpg"/>
          <p:cNvPicPr>
            <a:picLocks noChangeAspect="1"/>
          </p:cNvPicPr>
          <p:nvPr/>
        </p:nvPicPr>
        <p:blipFill>
          <a:blip r:embed="rId2" cstate="print">
            <a:lum bright="20000" contrast="-30000"/>
          </a:blip>
          <a:srcRect t="19861" r="441" b="24884"/>
          <a:stretch>
            <a:fillRect/>
          </a:stretch>
        </p:blipFill>
        <p:spPr>
          <a:xfrm>
            <a:off x="323528" y="5273824"/>
            <a:ext cx="853472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Педагогические условия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277071"/>
          </a:xfrm>
        </p:spPr>
        <p:txBody>
          <a:bodyPr>
            <a:noAutofit/>
          </a:bodyPr>
          <a:lstStyle/>
          <a:p>
            <a:r>
              <a:rPr lang="ru-RU" sz="2600" dirty="0" smtClean="0"/>
              <a:t>формирование культурной направленности личности дошкольника, на основе обновления содержания регионального компонента дошкольного образования; </a:t>
            </a:r>
          </a:p>
          <a:p>
            <a:r>
              <a:rPr lang="ru-RU" sz="2600" dirty="0" smtClean="0"/>
              <a:t>подготовка педагогического коллектива к реализации культурной направленности регионального компонента дошкольного образования; </a:t>
            </a:r>
          </a:p>
          <a:p>
            <a:r>
              <a:rPr lang="ru-RU" sz="2600" dirty="0" smtClean="0"/>
              <a:t>создание культурно-развивающей среды дошкольного образовательного учреждения; </a:t>
            </a:r>
          </a:p>
          <a:p>
            <a:r>
              <a:rPr lang="ru-RU" sz="2600" dirty="0" smtClean="0"/>
              <a:t>организация эффективного взаимодействия дошкольного образовательного учреждения и семьи. </a:t>
            </a:r>
          </a:p>
          <a:p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Изображение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3360374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вид.jpg"/>
          <p:cNvPicPr>
            <a:picLocks noChangeAspect="1"/>
          </p:cNvPicPr>
          <p:nvPr/>
        </p:nvPicPr>
        <p:blipFill>
          <a:blip r:embed="rId3" cstate="print">
            <a:lum bright="20000" contrast="-30000"/>
          </a:blip>
          <a:srcRect t="19861" r="441" b="24884"/>
          <a:stretch>
            <a:fillRect/>
          </a:stretch>
        </p:blipFill>
        <p:spPr>
          <a:xfrm>
            <a:off x="323528" y="5273824"/>
            <a:ext cx="853472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зображение 1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76672"/>
            <a:ext cx="3240360" cy="2430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Изображение 0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140968"/>
            <a:ext cx="3312368" cy="2484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Изображение 07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3140968"/>
            <a:ext cx="3275856" cy="2456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д.jpg"/>
          <p:cNvPicPr>
            <a:picLocks noChangeAspect="1"/>
          </p:cNvPicPr>
          <p:nvPr/>
        </p:nvPicPr>
        <p:blipFill>
          <a:blip r:embed="rId2" cstate="print">
            <a:lum bright="20000" contrast="-30000"/>
          </a:blip>
          <a:srcRect t="19861" r="441" b="24884"/>
          <a:stretch>
            <a:fillRect/>
          </a:stretch>
        </p:blipFill>
        <p:spPr>
          <a:xfrm>
            <a:off x="323528" y="5273824"/>
            <a:ext cx="853472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Детский сад 04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3140968"/>
            <a:ext cx="3600400" cy="2700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Детский сад 0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32656"/>
            <a:ext cx="3563888" cy="2672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Сабантуй 2012 0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32656"/>
            <a:ext cx="3552394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Детский сад 0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3212976"/>
            <a:ext cx="3600400" cy="2700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Одна из актуальных проблем в системе образования – это вопрос об овладении вторым языком. В современных условиях развития общества двуязычие становится обязательным компонентом обучения не только в школе, но и в дошкольном образовательном учреждении.</a:t>
            </a:r>
            <a:endParaRPr lang="ru-RU" dirty="0"/>
          </a:p>
        </p:txBody>
      </p:sp>
      <p:pic>
        <p:nvPicPr>
          <p:cNvPr id="4" name="Рисунок 3" descr="вид.jpg"/>
          <p:cNvPicPr>
            <a:picLocks noChangeAspect="1"/>
          </p:cNvPicPr>
          <p:nvPr/>
        </p:nvPicPr>
        <p:blipFill>
          <a:blip r:embed="rId2" cstate="print">
            <a:lum bright="20000" contrast="-30000"/>
          </a:blip>
          <a:srcRect t="19861" r="441" b="24884"/>
          <a:stretch>
            <a:fillRect/>
          </a:stretch>
        </p:blipFill>
        <p:spPr>
          <a:xfrm>
            <a:off x="323528" y="5273824"/>
            <a:ext cx="853472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д.jpg"/>
          <p:cNvPicPr>
            <a:picLocks noChangeAspect="1"/>
          </p:cNvPicPr>
          <p:nvPr/>
        </p:nvPicPr>
        <p:blipFill>
          <a:blip r:embed="rId2" cstate="print">
            <a:lum bright="20000" contrast="-30000"/>
          </a:blip>
          <a:srcRect t="19861" r="441" b="24884"/>
          <a:stretch>
            <a:fillRect/>
          </a:stretch>
        </p:blipFill>
        <p:spPr>
          <a:xfrm>
            <a:off x="323528" y="5273824"/>
            <a:ext cx="853472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-6front-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04664"/>
            <a:ext cx="2232248" cy="2824759"/>
          </a:xfrm>
          <a:prstGeom prst="rect">
            <a:avLst/>
          </a:prstGeom>
        </p:spPr>
      </p:pic>
      <p:pic>
        <p:nvPicPr>
          <p:cNvPr id="7" name="Рисунок 6" descr="alifba-s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908720"/>
            <a:ext cx="2215108" cy="2791036"/>
          </a:xfrm>
          <a:prstGeom prst="rect">
            <a:avLst/>
          </a:prstGeom>
        </p:spPr>
      </p:pic>
      <p:pic>
        <p:nvPicPr>
          <p:cNvPr id="8" name="Рисунок 7" descr="gafff4-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46102">
            <a:off x="5436096" y="260648"/>
            <a:ext cx="2244824" cy="2768616"/>
          </a:xfrm>
          <a:prstGeom prst="rect">
            <a:avLst/>
          </a:prstGeom>
        </p:spPr>
      </p:pic>
      <p:pic>
        <p:nvPicPr>
          <p:cNvPr id="9" name="Рисунок 8" descr="gafff_metho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832584">
            <a:off x="539552" y="3033367"/>
            <a:ext cx="2232248" cy="3056463"/>
          </a:xfrm>
          <a:prstGeom prst="rect">
            <a:avLst/>
          </a:prstGeom>
        </p:spPr>
      </p:pic>
      <p:pic>
        <p:nvPicPr>
          <p:cNvPr id="10" name="Рисунок 9" descr="zar_meth5-6s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936" y="3212976"/>
            <a:ext cx="1825352" cy="2567662"/>
          </a:xfrm>
          <a:prstGeom prst="rect">
            <a:avLst/>
          </a:prstGeom>
        </p:spPr>
      </p:pic>
      <p:pic>
        <p:nvPicPr>
          <p:cNvPr id="11" name="Рисунок 10" descr="zzzar4-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2160" y="2945255"/>
            <a:ext cx="2592288" cy="3197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д.jpg"/>
          <p:cNvPicPr>
            <a:picLocks noChangeAspect="1"/>
          </p:cNvPicPr>
          <p:nvPr/>
        </p:nvPicPr>
        <p:blipFill>
          <a:blip r:embed="rId2" cstate="print">
            <a:lum bright="20000" contrast="-30000"/>
          </a:blip>
          <a:srcRect t="19861" r="441" b="24884"/>
          <a:stretch>
            <a:fillRect/>
          </a:stretch>
        </p:blipFill>
        <p:spPr>
          <a:xfrm>
            <a:off x="323528" y="5273824"/>
            <a:ext cx="853472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4320480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Одной из ключевых задач в реализации поликультурного образования является формирование </a:t>
            </a:r>
            <a:r>
              <a:rPr lang="ru-RU" sz="2800" dirty="0" smtClean="0"/>
              <a:t>у детей высокого </a:t>
            </a:r>
            <a:r>
              <a:rPr lang="ru-RU" sz="2800" dirty="0" smtClean="0"/>
              <a:t>уровня межкультурной компетенции, включающей в себя способность к диалогу с представителями иных культурных, этнонациональных, расовых и конфессиональных сообществ.</a:t>
            </a:r>
          </a:p>
          <a:p>
            <a:r>
              <a:rPr lang="ru-RU" sz="2800" dirty="0" smtClean="0"/>
              <a:t>Формирование </a:t>
            </a:r>
            <a:r>
              <a:rPr lang="ru-RU" sz="2800" dirty="0" smtClean="0"/>
              <a:t>межкультурной компетенции и компетентности в поликультурном социуме - это сознательно организуемый и управляемый процесс, который представляет собой систему взаимосвязанных </a:t>
            </a:r>
            <a:r>
              <a:rPr lang="ru-RU" sz="2800" dirty="0" smtClean="0"/>
              <a:t>блоков.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д.jpg"/>
          <p:cNvPicPr>
            <a:picLocks noChangeAspect="1"/>
          </p:cNvPicPr>
          <p:nvPr/>
        </p:nvPicPr>
        <p:blipFill>
          <a:blip r:embed="rId2" cstate="print">
            <a:lum bright="20000" contrast="-30000"/>
          </a:blip>
          <a:srcRect t="19861" r="441" b="24884"/>
          <a:stretch>
            <a:fillRect/>
          </a:stretch>
        </p:blipFill>
        <p:spPr>
          <a:xfrm>
            <a:off x="323528" y="5273824"/>
            <a:ext cx="853472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Основой упор в формировании межкультурной компетенции делается в мировой педагогической практике в пространстве дошкольного и школьного детства.</a:t>
            </a:r>
          </a:p>
          <a:p>
            <a:r>
              <a:rPr lang="ru-RU" dirty="0" smtClean="0"/>
              <a:t>Воспитание межкультурной компетенции способствует становлению культуры межнационального общения и становлению поликультурной личности.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По всей России разрабатываются модели региональных образовательных систем, учитывающих как глобальные, так и региональные и этнокультурные особенности проживающих в них народов.</a:t>
            </a:r>
            <a:endParaRPr lang="ru-RU" dirty="0"/>
          </a:p>
        </p:txBody>
      </p:sp>
      <p:pic>
        <p:nvPicPr>
          <p:cNvPr id="5" name="Рисунок 4" descr="вид.jpg"/>
          <p:cNvPicPr>
            <a:picLocks noChangeAspect="1"/>
          </p:cNvPicPr>
          <p:nvPr/>
        </p:nvPicPr>
        <p:blipFill>
          <a:blip r:embed="rId2" cstate="print">
            <a:lum bright="20000" contrast="-30000"/>
          </a:blip>
          <a:srcRect t="19861" r="441" b="24884"/>
          <a:stretch>
            <a:fillRect/>
          </a:stretch>
        </p:blipFill>
        <p:spPr>
          <a:xfrm>
            <a:off x="323528" y="5273824"/>
            <a:ext cx="853472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/>
              <a:t>Актуальна проблема поликультурного образования, в центре которого находится личность, обладающая межкультурной компетентностью, сформированная на базе трех культур: родной этнической культуры, отечественной и иностранной.</a:t>
            </a:r>
            <a:endParaRPr lang="ru-RU" dirty="0"/>
          </a:p>
        </p:txBody>
      </p:sp>
      <p:pic>
        <p:nvPicPr>
          <p:cNvPr id="6" name="Рисунок 5" descr="вид.jpg"/>
          <p:cNvPicPr>
            <a:picLocks noChangeAspect="1"/>
          </p:cNvPicPr>
          <p:nvPr/>
        </p:nvPicPr>
        <p:blipFill>
          <a:blip r:embed="rId2" cstate="print">
            <a:lum bright="20000" contrast="-30000"/>
          </a:blip>
          <a:srcRect t="19861" r="441" b="24884"/>
          <a:stretch>
            <a:fillRect/>
          </a:stretch>
        </p:blipFill>
        <p:spPr>
          <a:xfrm>
            <a:off x="323528" y="5273824"/>
            <a:ext cx="853472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Компетентности для жизни в многокультурном обществе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r>
              <a:rPr lang="ru-RU" dirty="0" smtClean="0"/>
              <a:t>понимание различий культур, </a:t>
            </a:r>
          </a:p>
          <a:p>
            <a:r>
              <a:rPr lang="ru-RU" dirty="0" smtClean="0"/>
              <a:t>уважение друг к другу, </a:t>
            </a:r>
          </a:p>
          <a:p>
            <a:r>
              <a:rPr lang="ru-RU" dirty="0" smtClean="0"/>
              <a:t>способность жить с людьми других культур, языков и религий.</a:t>
            </a:r>
            <a:endParaRPr lang="ru-RU" dirty="0"/>
          </a:p>
        </p:txBody>
      </p:sp>
      <p:pic>
        <p:nvPicPr>
          <p:cNvPr id="5" name="Рисунок 4" descr="вид.jpg"/>
          <p:cNvPicPr>
            <a:picLocks noChangeAspect="1"/>
          </p:cNvPicPr>
          <p:nvPr/>
        </p:nvPicPr>
        <p:blipFill>
          <a:blip r:embed="rId2" cstate="print">
            <a:lum bright="20000" contrast="-30000"/>
          </a:blip>
          <a:srcRect t="19861" r="441" b="24884"/>
          <a:stretch>
            <a:fillRect/>
          </a:stretch>
        </p:blipFill>
        <p:spPr>
          <a:xfrm>
            <a:off x="323528" y="5301208"/>
            <a:ext cx="8534722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</a:t>
            </a:r>
            <a:endParaRPr lang="ru-RU" dirty="0"/>
          </a:p>
        </p:txBody>
      </p:sp>
      <p:pic>
        <p:nvPicPr>
          <p:cNvPr id="5" name="Рисунок 4" descr="вид.jpg"/>
          <p:cNvPicPr>
            <a:picLocks noChangeAspect="1"/>
          </p:cNvPicPr>
          <p:nvPr/>
        </p:nvPicPr>
        <p:blipFill>
          <a:blip r:embed="rId2" cstate="print">
            <a:lum bright="20000" contrast="-30000"/>
          </a:blip>
          <a:srcRect t="19861" r="441" b="24884"/>
          <a:stretch>
            <a:fillRect/>
          </a:stretch>
        </p:blipFill>
        <p:spPr>
          <a:xfrm>
            <a:off x="323528" y="5273824"/>
            <a:ext cx="853472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341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</a:t>
            </a:r>
            <a:endParaRPr lang="ru-RU" dirty="0"/>
          </a:p>
        </p:txBody>
      </p:sp>
      <p:pic>
        <p:nvPicPr>
          <p:cNvPr id="5" name="Рисунок 4" descr="вид.jpg"/>
          <p:cNvPicPr>
            <a:picLocks noChangeAspect="1"/>
          </p:cNvPicPr>
          <p:nvPr/>
        </p:nvPicPr>
        <p:blipFill>
          <a:blip r:embed="rId2" cstate="print">
            <a:lum bright="20000" contrast="-30000"/>
          </a:blip>
          <a:srcRect t="19861" r="441" b="24884"/>
          <a:stretch>
            <a:fillRect/>
          </a:stretch>
        </p:blipFill>
        <p:spPr>
          <a:xfrm>
            <a:off x="323528" y="5273824"/>
            <a:ext cx="853472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341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</a:t>
            </a:r>
            <a:endParaRPr lang="ru-RU" dirty="0"/>
          </a:p>
        </p:txBody>
      </p:sp>
      <p:pic>
        <p:nvPicPr>
          <p:cNvPr id="5" name="Рисунок 4" descr="вид.jpg"/>
          <p:cNvPicPr>
            <a:picLocks noChangeAspect="1"/>
          </p:cNvPicPr>
          <p:nvPr/>
        </p:nvPicPr>
        <p:blipFill>
          <a:blip r:embed="rId2" cstate="print">
            <a:lum bright="20000" contrast="-30000"/>
          </a:blip>
          <a:srcRect t="19861" r="441" b="24884"/>
          <a:stretch>
            <a:fillRect/>
          </a:stretch>
        </p:blipFill>
        <p:spPr>
          <a:xfrm>
            <a:off x="323528" y="5273824"/>
            <a:ext cx="853472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341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Основной целью образовательной политики в Республике Татарстан в сфере дошкольного образования является обеспечение гарантий доступного и качественного дошкольного образования, обеспечивающего равные стартовые условия для последующего успешного обучения ребенка в школе.</a:t>
            </a:r>
            <a:endParaRPr lang="ru-RU" dirty="0"/>
          </a:p>
        </p:txBody>
      </p:sp>
      <p:pic>
        <p:nvPicPr>
          <p:cNvPr id="4" name="Рисунок 3" descr="вид.jpg"/>
          <p:cNvPicPr>
            <a:picLocks noChangeAspect="1"/>
          </p:cNvPicPr>
          <p:nvPr/>
        </p:nvPicPr>
        <p:blipFill>
          <a:blip r:embed="rId2" cstate="print">
            <a:lum bright="20000" contrast="-30000"/>
          </a:blip>
          <a:srcRect t="19861" r="441" b="24884"/>
          <a:stretch>
            <a:fillRect/>
          </a:stretch>
        </p:blipFill>
        <p:spPr>
          <a:xfrm>
            <a:off x="323528" y="5273824"/>
            <a:ext cx="853472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Создание комфортной для ребенка образовательной среды, обеспечивающей гармоничное развитие и базовые знания в области родного языка и культуры.</a:t>
            </a:r>
            <a:endParaRPr lang="ru-RU" dirty="0"/>
          </a:p>
        </p:txBody>
      </p:sp>
      <p:pic>
        <p:nvPicPr>
          <p:cNvPr id="4" name="Рисунок 3" descr="вид.jpg"/>
          <p:cNvPicPr>
            <a:picLocks noChangeAspect="1"/>
          </p:cNvPicPr>
          <p:nvPr/>
        </p:nvPicPr>
        <p:blipFill>
          <a:blip r:embed="rId2" cstate="print">
            <a:lum bright="20000" contrast="-30000"/>
          </a:blip>
          <a:srcRect t="19861" r="441" b="24884"/>
          <a:stretch>
            <a:fillRect/>
          </a:stretch>
        </p:blipFill>
        <p:spPr>
          <a:xfrm>
            <a:off x="323528" y="5273824"/>
            <a:ext cx="853472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438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Формирование межкультурной компетенции дошкольников  в поликультурном образовательном пространстве </vt:lpstr>
      <vt:lpstr>Слайд 2</vt:lpstr>
      <vt:lpstr>Слайд 3</vt:lpstr>
      <vt:lpstr>Компетентности для жизни в многокультурном обществе</vt:lpstr>
      <vt:lpstr>Принципы </vt:lpstr>
      <vt:lpstr>Принципы </vt:lpstr>
      <vt:lpstr>Принципы </vt:lpstr>
      <vt:lpstr>Слайд 8</vt:lpstr>
      <vt:lpstr>Цель </vt:lpstr>
      <vt:lpstr>Задачи </vt:lpstr>
      <vt:lpstr>Педагогические условия</vt:lpstr>
      <vt:lpstr>Слайд 12</vt:lpstr>
      <vt:lpstr>Слайд 13</vt:lpstr>
      <vt:lpstr>Слайд 14</vt:lpstr>
      <vt:lpstr>Слайд 15</vt:lpstr>
      <vt:lpstr>Выводы:</vt:lpstr>
      <vt:lpstr>Выводы: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21</cp:revision>
  <dcterms:modified xsi:type="dcterms:W3CDTF">2014-04-03T17:57:47Z</dcterms:modified>
</cp:coreProperties>
</file>